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notesSlides/notesSlide11.xml" ContentType="application/vnd.openxmlformats-officedocument.presentationml.notesSlide+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notesSlides/notesSlide9.xml" ContentType="application/vnd.openxmlformats-officedocument.presentationml.notesSlide+xml"/>
  <Override PartName="/ppt/slides/slide11.xml" ContentType="application/vnd.openxmlformats-officedocument.presentationml.slide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Default Extension="xml" ContentType="application/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1.xml" ContentType="application/vnd.openxmlformats-officedocument.theme+xml"/>
  <Override PartName="/ppt/slideLayouts/slideLayout6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7.xml" ContentType="application/vnd.openxmlformats-officedocument.presentationml.slideLayout+xml"/>
  <Override PartName="/ppt/presProps.xml" ContentType="application/vnd.openxmlformats-officedocument.presentationml.presProps+xml"/>
  <Default Extension="jpeg" ContentType="image/jpeg"/>
  <Default Extension="png" ContentType="image/png"/>
  <Override PartName="/ppt/slides/slide3.xml" ContentType="application/vnd.openxmlformats-officedocument.presentationml.slide+xml"/>
  <Override PartName="/ppt/slides/slide4.xml" ContentType="application/vnd.openxmlformats-officedocument.presentationml.slide+xml"/>
  <Default Extension="tiff" ContentType="image/tiff"/>
  <Override PartName="/ppt/slideLayouts/slideLayout11.xml" ContentType="application/vnd.openxmlformats-officedocument.presentationml.slideLayout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ppt/slides/slide8.xml" ContentType="application/vnd.openxmlformats-officedocument.presentationml.slide+xml"/>
  <Default Extension="bin" ContentType="application/vnd.openxmlformats-officedocument.presentationml.printerSettings"/>
  <Override PartName="/ppt/notesSlides/notesSlide10.xml" ContentType="application/vnd.openxmlformats-officedocument.presentationml.notesSlide+xml"/>
  <Default Extension="rels" ContentType="application/vnd.openxmlformats-package.relationships+xml"/>
  <Override PartName="/ppt/slides/slide9.xml" ContentType="application/vnd.openxmlformats-officedocument.presentationml.slide+xml"/>
  <Override PartName="/ppt/slides/slide6.xml" ContentType="application/vnd.openxmlformats-officedocument.presentationml.slide+xml"/>
  <Default Extension="pdf" ContentType="application/pdf"/>
  <Default Extension="gif" ContentType="image/gif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3" r:id="rId6"/>
    <p:sldId id="264" r:id="rId7"/>
    <p:sldId id="265" r:id="rId8"/>
    <p:sldId id="260" r:id="rId9"/>
    <p:sldId id="266" r:id="rId10"/>
    <p:sldId id="267" r:id="rId11"/>
    <p:sldId id="268" r:id="rId12"/>
    <p:sldId id="269" r:id="rId13"/>
    <p:sldId id="270" r:id="rId14"/>
    <p:sldId id="261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001A5E"/>
    <a:srgbClr val="FFFF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15620"/>
    <p:restoredTop sz="94660"/>
  </p:normalViewPr>
  <p:slideViewPr>
    <p:cSldViewPr snapToGrid="0" snapToObjects="1" showGuides="1">
      <p:cViewPr varScale="1">
        <p:scale>
          <a:sx n="112" d="100"/>
          <a:sy n="112" d="100"/>
        </p:scale>
        <p:origin x="-68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4" Type="http://schemas.openxmlformats.org/officeDocument/2006/relationships/slide" Target="slides/slide13.xml"/><Relationship Id="rId20" Type="http://schemas.openxmlformats.org/officeDocument/2006/relationships/viewProps" Target="viewProps.xml"/><Relationship Id="rId4" Type="http://schemas.openxmlformats.org/officeDocument/2006/relationships/slide" Target="slides/slide3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7" Type="http://schemas.openxmlformats.org/officeDocument/2006/relationships/slide" Target="slides/slide6.xml"/><Relationship Id="rId11" Type="http://schemas.openxmlformats.org/officeDocument/2006/relationships/slide" Target="slides/slide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19" Type="http://schemas.openxmlformats.org/officeDocument/2006/relationships/presProps" Target="presProps.xml"/><Relationship Id="rId2" Type="http://schemas.openxmlformats.org/officeDocument/2006/relationships/slide" Target="slides/slide1.xml"/><Relationship Id="rId9" Type="http://schemas.openxmlformats.org/officeDocument/2006/relationships/slide" Target="slides/slide8.xml"/><Relationship Id="rId3" Type="http://schemas.openxmlformats.org/officeDocument/2006/relationships/slide" Target="slides/slide2.xml"/><Relationship Id="rId18" Type="http://schemas.openxmlformats.org/officeDocument/2006/relationships/printerSettings" Target="printerSettings/printerSettings1.bin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7D799-3605-0D44-8051-3728376977BA}" type="datetimeFigureOut">
              <a:rPr lang="en-US" smtClean="0"/>
              <a:pPr/>
              <a:t>3/16/10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A8BA21-1151-F04F-A2D1-1FE5DB4D945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2DA4A3-D723-FD42-97AF-93A741EE2FC1}" type="datetimeFigureOut">
              <a:rPr lang="en-US" smtClean="0"/>
              <a:pPr/>
              <a:t>3/16/10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D6EA98-4B86-404B-8F79-F54EA440D6A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Lower panel is expansion of upper panel</a:t>
            </a:r>
            <a:r>
              <a:rPr lang="en-US" baseline="0" dirty="0" smtClean="0"/>
              <a:t> showing events seen by more than 1 spacecraft</a:t>
            </a:r>
          </a:p>
          <a:p>
            <a:r>
              <a:rPr lang="en-US" baseline="0" dirty="0" smtClean="0"/>
              <a:t>(3 panels are STEREO-B, ACE, STEREO-A)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6EA98-4B86-404B-8F79-F54EA440D6A7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Suggestion</a:t>
            </a:r>
            <a:r>
              <a:rPr lang="en-US" baseline="0" dirty="0" smtClean="0"/>
              <a:t> of CME around 7:50-8 in movies for –B (http://stereo.gsfc.nasa.gov/browse/2010/02/12/behind_20100212_cor1_512.mpg) </a:t>
            </a:r>
          </a:p>
          <a:p>
            <a:r>
              <a:rPr lang="en-US" baseline="0" dirty="0" smtClean="0"/>
              <a:t>and –A (http://stereo.gsfc.nasa.gov/browse/2010/02/12/ahead_20100212_cor1_512.mpg)</a:t>
            </a:r>
          </a:p>
          <a:p>
            <a:r>
              <a:rPr lang="en-US" baseline="0" dirty="0" smtClean="0"/>
              <a:t>If –A and –B would have seen same 3He profile, the level is such that would have exceeded the 4He spillover later in the event (after 15-Feb), but no evidence of that.</a:t>
            </a:r>
          </a:p>
          <a:p>
            <a:r>
              <a:rPr lang="en-US" baseline="0" dirty="0" smtClean="0"/>
              <a:t>This GOES flare is my best guess for the source of the main part (start) of the event (on 12-Feb)  It is AR 1046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6EA98-4B86-404B-8F79-F54EA440D6A7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If look at electrons</a:t>
            </a:r>
            <a:r>
              <a:rPr lang="en-US" baseline="0" dirty="0" smtClean="0"/>
              <a:t> (SIT and HET), see a second injection at STEREO-A around 15-Feb</a:t>
            </a:r>
          </a:p>
          <a:p>
            <a:r>
              <a:rPr lang="en-US" baseline="0" dirty="0" smtClean="0"/>
              <a:t>Protons at different energies also show possibly second event around this time; also true for the lower energy He (lower than shown in plot to the left with 3He which is 2.3-3.8 </a:t>
            </a:r>
            <a:r>
              <a:rPr lang="en-US" baseline="0" dirty="0" err="1" smtClean="0"/>
              <a:t>MeV/n</a:t>
            </a:r>
            <a:r>
              <a:rPr lang="en-US" baseline="0" dirty="0" smtClean="0"/>
              <a:t>)</a:t>
            </a:r>
          </a:p>
          <a:p>
            <a:r>
              <a:rPr lang="en-US" baseline="0" dirty="0" smtClean="0"/>
              <a:t>So appears to be a second event that contributes to the 3He seen in the yellow highlighted region on the plot to left (not seen on STEREO-B)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6EA98-4B86-404B-8F79-F54EA440D6A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is a possible source for</a:t>
            </a:r>
            <a:r>
              <a:rPr lang="en-US" baseline="0" dirty="0" smtClean="0"/>
              <a:t> the second injection.  </a:t>
            </a:r>
          </a:p>
          <a:p>
            <a:r>
              <a:rPr lang="en-US" baseline="0" dirty="0" smtClean="0"/>
              <a:t>Poor man’s movie shows jet coming out of region to the west (well connected).  Note that the jet shoots out in a southward direction (which is probably needed to see particles from it at the ecliptic plane).  Jets have been associated with 3He-rich SEP events.</a:t>
            </a:r>
          </a:p>
          <a:p>
            <a:r>
              <a:rPr lang="en-US" baseline="0" dirty="0" smtClean="0"/>
              <a:t>This region is well behind the east limb for STEREO-B, so wouldn’t be seen.  Not clear what ACE would have seen (since it would have been behind the west limb, but haven’t examined the ACE data in that detail yet).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6EA98-4B86-404B-8F79-F54EA440D6A7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 expect to have more events seen by</a:t>
            </a:r>
            <a:r>
              <a:rPr lang="en-US" baseline="0" dirty="0" smtClean="0"/>
              <a:t> multiple spacecraft.</a:t>
            </a:r>
          </a:p>
          <a:p>
            <a:r>
              <a:rPr lang="en-US" baseline="0" dirty="0" smtClean="0"/>
              <a:t>Challenge is always to accurately identify source and attribute </a:t>
            </a:r>
            <a:r>
              <a:rPr lang="en-US" baseline="0" dirty="0" err="1" smtClean="0"/>
              <a:t>s/c</a:t>
            </a:r>
            <a:r>
              <a:rPr lang="en-US" baseline="0" dirty="0" smtClean="0"/>
              <a:t> observational difference to the correct cause (connection, different sources, etc).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6EA98-4B86-404B-8F79-F54EA440D6A7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Going</a:t>
            </a:r>
            <a:r>
              <a:rPr lang="en-US" baseline="0" dirty="0" smtClean="0"/>
              <a:t> to show examples of 2 events, both have some 3He</a:t>
            </a:r>
          </a:p>
          <a:p>
            <a:r>
              <a:rPr lang="en-US" baseline="0" dirty="0" smtClean="0"/>
              <a:t>At the moment don’t have detailed ACE/ULEIS data, so only showing STEREO data (mostly LET, since that’s what I have at hand)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6EA98-4B86-404B-8F79-F54EA440D6A7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Clear 3He enhancement</a:t>
            </a:r>
          </a:p>
          <a:p>
            <a:r>
              <a:rPr lang="en-US" dirty="0" smtClean="0"/>
              <a:t>Time profile is 4 hour averages</a:t>
            </a:r>
          </a:p>
          <a:p>
            <a:r>
              <a:rPr lang="en-US" dirty="0" smtClean="0"/>
              <a:t>Small event, but clear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6EA98-4B86-404B-8F79-F54EA440D6A7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 flare ID.</a:t>
            </a:r>
            <a:r>
              <a:rPr lang="en-US" baseline="0" dirty="0" smtClean="0"/>
              <a:t>  My guess is that it was the active region to near CM of STEREO-A, to the south (red circle).  However that is still beyond the limb for ACE, so surprising that ACE/ULEIS saw the event.</a:t>
            </a:r>
          </a:p>
          <a:p>
            <a:r>
              <a:rPr lang="en-US" baseline="0" dirty="0" smtClean="0"/>
              <a:t>Note that the Type III bursts don’t really show up on B, probably occulted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6EA98-4B86-404B-8F79-F54EA440D6A7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However, there is a bit of a question as to whether ACE and STEREO-A are really seeing the same event.</a:t>
            </a:r>
          </a:p>
          <a:p>
            <a:r>
              <a:rPr lang="en-US" dirty="0" smtClean="0"/>
              <a:t>Lines on plot mark rough (by eye) estimate of onset</a:t>
            </a:r>
            <a:r>
              <a:rPr lang="en-US" baseline="0" dirty="0" smtClean="0"/>
              <a:t> times… slightly different </a:t>
            </a:r>
          </a:p>
          <a:p>
            <a:r>
              <a:rPr lang="en-US" baseline="0" dirty="0" smtClean="0"/>
              <a:t>Based on density of dots, STEREO-A seems to be seeing higher 3He/4He in this event than ACE (but I don’t have a ACE/ULEIS histogram)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6EA98-4B86-404B-8F79-F54EA440D6A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</a:t>
            </a:r>
            <a:r>
              <a:rPr lang="en-US" baseline="0" dirty="0" smtClean="0"/>
              <a:t> flare seen – maybe because too small or because it was behind the limb for GOES</a:t>
            </a:r>
          </a:p>
          <a:p>
            <a:r>
              <a:rPr lang="en-US" baseline="0" dirty="0" smtClean="0"/>
              <a:t>No real other candidate source regions for ACE (other than the bright spot just over the limb to the south)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6EA98-4B86-404B-8F79-F54EA440D6A7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3He and 4He have</a:t>
            </a:r>
            <a:r>
              <a:rPr lang="en-US" baseline="0" dirty="0" smtClean="0"/>
              <a:t> similar dependence for –B but not for –A, but this may be because the STEREO-B 3He trace is just spillover from 4He</a:t>
            </a:r>
          </a:p>
          <a:p>
            <a:r>
              <a:rPr lang="en-US" baseline="0" dirty="0" smtClean="0"/>
              <a:t>But 4He has similar features between –A and –B, at least for the first part of the event.  Around 15-Feb, the 4He on STEREO-A looks different (maybe another injection) (will get back to that in a minute)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6EA98-4B86-404B-8F79-F54EA440D6A7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Note different y-axis scales in –A</a:t>
            </a:r>
            <a:r>
              <a:rPr lang="en-US" baseline="0" dirty="0" smtClean="0"/>
              <a:t> and –B.  More 4He in –B (which is why it might be mostly spillover for 3He)</a:t>
            </a:r>
          </a:p>
          <a:p>
            <a:r>
              <a:rPr lang="en-US" baseline="0" dirty="0" smtClean="0"/>
              <a:t>But this may be a time-dependent effect since 3He time profile is so different in –A.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6EA98-4B86-404B-8F79-F54EA440D6A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-B anisotropy suggestive of coming from perpendicular to expected field direction (have not checked the orientation of the B-field during this time)</a:t>
            </a:r>
          </a:p>
          <a:p>
            <a:r>
              <a:rPr lang="en-US" baseline="0" dirty="0" smtClean="0"/>
              <a:t>-A and –B anisotropies are time dependent (not shown)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D6EA98-4B86-404B-8F79-F54EA440D6A7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9144000" cy="6868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65431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121206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March 23, 2010 Dublin, Ireland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7F7F7F"/>
                </a:solidFill>
              </a:defRPr>
            </a:lvl1pPr>
          </a:lstStyle>
          <a:p>
            <a:pPr algn="r"/>
            <a:r>
              <a:rPr lang="en-US" smtClean="0"/>
              <a:t>STEREO/IMPACT TEAM MTG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STEREO/IMPACT TEAM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414EB-9037-6F47-A750-64E1F20BD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STEREO/IMPACT TEAM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414EB-9037-6F47-A750-64E1F20BD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March 23, 2010 Dublin, Ireland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STEREO/IMPACT TEAM MTG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414EB-9037-6F47-A750-64E1F20BD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STEREO/IMPACT TEAM MTG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414EB-9037-6F47-A750-64E1F20BD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March 23, 2010 Dublin, Ireland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STEREO/IMPACT TEAM MTG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414EB-9037-6F47-A750-64E1F20BD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0" y="2174875"/>
            <a:ext cx="4497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STEREO/IMPACT TEAM MTG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414EB-9037-6F47-A750-64E1F20BD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lvl1pPr>
          </a:lstStyle>
          <a:p>
            <a:r>
              <a:rPr lang="en-US" smtClean="0"/>
              <a:t>March 23, 2010 Dublin, Ireland</a:t>
            </a:r>
            <a:endParaRPr lang="en-US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STEREO/IMPACT TEAM MTG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414EB-9037-6F47-A750-64E1F20BD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STEREO/IMPACT TEAM MTG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414EB-9037-6F47-A750-64E1F20BD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STEREO/IMPACT TEAM MTG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414EB-9037-6F47-A750-64E1F20BD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STEREO/IMPACT TEAM MTG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9C414EB-9037-6F47-A750-64E1F20BDB6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flip="none" rotWithShape="1">
          <a:gsLst>
            <a:gs pos="0">
              <a:srgbClr val="000090"/>
            </a:gs>
            <a:gs pos="55000">
              <a:schemeClr val="bg2">
                <a:lumMod val="75000"/>
              </a:schemeClr>
            </a:gs>
            <a:gs pos="100000">
              <a:schemeClr val="bg1">
                <a:lumMod val="95000"/>
                <a:lumOff val="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274638"/>
            <a:ext cx="72569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600200"/>
            <a:ext cx="91440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95533"/>
            <a:ext cx="2590800" cy="2614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F7F7F"/>
                </a:solidFill>
                <a:latin typeface="Bradley Hand ITC TT-Bold"/>
                <a:cs typeface="Bradley Hand ITC TT-Bold"/>
              </a:defRPr>
            </a:lvl1pPr>
          </a:lstStyle>
          <a:p>
            <a:pPr>
              <a:tabLst>
                <a:tab pos="2344738" algn="r"/>
              </a:tabLst>
            </a:pPr>
            <a:r>
              <a:rPr lang="en-US" smtClean="0"/>
              <a:t>March 23, 2010 Dublin, Ireland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600298"/>
            <a:ext cx="2895600" cy="2577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F7F7F"/>
                </a:solidFill>
                <a:latin typeface="Bradley Hand ITC TT-Bold"/>
                <a:cs typeface="Bradley Hand ITC TT-Bold"/>
              </a:defRPr>
            </a:lvl1pPr>
          </a:lstStyle>
          <a:p>
            <a:pPr algn="r"/>
            <a:r>
              <a:rPr lang="en-US" smtClean="0"/>
              <a:t>STEREO/IMPACT TEAM MTG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56992" y="0"/>
            <a:ext cx="1887007" cy="141763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r" defTabSz="457200" rtl="0" eaLnBrk="1" latinLnBrk="0" hangingPunct="1">
        <a:spcBef>
          <a:spcPct val="0"/>
        </a:spcBef>
        <a:buNone/>
        <a:defRPr sz="4400" b="1" i="0" kern="1200">
          <a:solidFill>
            <a:srgbClr val="FFFF66"/>
          </a:solidFill>
          <a:latin typeface="Optima"/>
          <a:ea typeface="+mj-ea"/>
          <a:cs typeface="Optim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Wingdings" charset="2"/>
        <a:buChar char=""/>
        <a:defRPr sz="3200" kern="1200">
          <a:solidFill>
            <a:srgbClr val="FFFF66"/>
          </a:solidFill>
          <a:latin typeface="Arial"/>
          <a:ea typeface="+mn-ea"/>
          <a:cs typeface="Arial"/>
        </a:defRPr>
      </a:lvl1pPr>
      <a:lvl2pPr marL="685800" indent="-338138" algn="l" defTabSz="457200" rtl="0" eaLnBrk="1" latinLnBrk="0" hangingPunct="1">
        <a:spcBef>
          <a:spcPct val="20000"/>
        </a:spcBef>
        <a:buFont typeface="Wingdings" charset="2"/>
        <a:buChar char=""/>
        <a:defRPr sz="2800" kern="1200">
          <a:solidFill>
            <a:srgbClr val="FFFF66"/>
          </a:solidFill>
          <a:latin typeface="Arial"/>
          <a:ea typeface="+mn-ea"/>
          <a:cs typeface="Arial"/>
        </a:defRPr>
      </a:lvl2pPr>
      <a:lvl3pPr marL="973138" indent="-287338" algn="l" defTabSz="457200" rtl="0" eaLnBrk="1" latinLnBrk="0" hangingPunct="1">
        <a:spcBef>
          <a:spcPct val="20000"/>
        </a:spcBef>
        <a:buFont typeface="Wingdings" charset="2"/>
        <a:buChar char="v"/>
        <a:defRPr sz="2400" kern="1200">
          <a:solidFill>
            <a:srgbClr val="FFFF66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Wingdings" charset="2"/>
        <a:buChar char=""/>
        <a:defRPr sz="2000" kern="1200">
          <a:solidFill>
            <a:srgbClr val="FFFF66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Wingdings" charset="2"/>
        <a:buChar char=""/>
        <a:defRPr sz="2000" kern="1200">
          <a:solidFill>
            <a:srgbClr val="FFFF66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image" Target="../media/image30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pdf"/><Relationship Id="rId5" Type="http://schemas.openxmlformats.org/officeDocument/2006/relationships/image" Target="../media/image29.pdf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4.gif"/><Relationship Id="rId4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eg"/><Relationship Id="rId5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image" Target="../media/image19.pd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gif"/><Relationship Id="rId5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tiff"/><Relationship Id="rId4" Type="http://schemas.openxmlformats.org/officeDocument/2006/relationships/image" Target="../media/image37.tiff"/><Relationship Id="rId5" Type="http://schemas.openxmlformats.org/officeDocument/2006/relationships/image" Target="../media/image38.tiff"/><Relationship Id="rId7" Type="http://schemas.openxmlformats.org/officeDocument/2006/relationships/image" Target="../media/image40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6.tiff"/><Relationship Id="rId6" Type="http://schemas.openxmlformats.org/officeDocument/2006/relationships/image" Target="../media/image39.tif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2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df"/><Relationship Id="rId5" Type="http://schemas.openxmlformats.org/officeDocument/2006/relationships/image" Target="../media/image5.pdf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df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image" Target="../media/image10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pdf"/><Relationship Id="rId5" Type="http://schemas.openxmlformats.org/officeDocument/2006/relationships/image" Target="../media/image9.pd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2.pdf"/><Relationship Id="rId5" Type="http://schemas.openxmlformats.org/officeDocument/2006/relationships/image" Target="../media/image13.png"/><Relationship Id="rId7" Type="http://schemas.openxmlformats.org/officeDocument/2006/relationships/image" Target="../media/image15.g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eg"/><Relationship Id="rId6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df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jpeg"/><Relationship Id="rId5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image" Target="../media/image22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df"/><Relationship Id="rId5" Type="http://schemas.openxmlformats.org/officeDocument/2006/relationships/image" Target="../media/image21.pdf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pdf"/><Relationship Id="rId5" Type="http://schemas.openxmlformats.org/officeDocument/2006/relationships/image" Target="../media/image25.pd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Recent Observations of Small Solar Energetic Particle Events</a:t>
            </a:r>
            <a:endParaRPr lang="en-US" dirty="0"/>
          </a:p>
        </p:txBody>
      </p:sp>
      <p:sp>
        <p:nvSpPr>
          <p:cNvPr id="18" name="Subtitle 1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J. </a:t>
            </a:r>
            <a:r>
              <a:rPr lang="en-US" dirty="0" err="1" smtClean="0"/>
              <a:t>Luhmann</a:t>
            </a:r>
            <a:endParaRPr lang="en-US" dirty="0" smtClean="0"/>
          </a:p>
          <a:p>
            <a:r>
              <a:rPr lang="en-US" dirty="0" smtClean="0"/>
              <a:t>for the IMPACT/SEP team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STEREO/IMPACT TEAM MTG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nisotropy A.pdf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3"/>
              <a:srcRect l="6834" t="2622" r="5076" b="7191"/>
              <a:stretch>
                <a:fillRect/>
              </a:stretch>
            </p:blipFill>
          </mc:Choice>
          <mc:Fallback>
            <p:blipFill>
              <a:blip r:embed="rId4"/>
              <a:srcRect l="6834" t="2622" r="5076" b="7191"/>
              <a:stretch>
                <a:fillRect/>
              </a:stretch>
            </p:blipFill>
          </mc:Fallback>
        </mc:AlternateContent>
        <p:spPr>
          <a:xfrm>
            <a:off x="5183648" y="2773877"/>
            <a:ext cx="3960352" cy="3878356"/>
          </a:xfrm>
          <a:solidFill>
            <a:srgbClr val="FFFFFF"/>
          </a:solidFill>
        </p:spPr>
      </p:pic>
      <p:pic>
        <p:nvPicPr>
          <p:cNvPr id="15" name="Picture 14" descr="anisotropy 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7216" t="3790" r="5652" b="6425"/>
              <a:stretch>
                <a:fillRect/>
              </a:stretch>
            </p:blipFill>
          </mc:Choice>
          <mc:Fallback>
            <p:blipFill>
              <a:blip r:embed="rId6"/>
              <a:srcRect l="7216" t="3790" r="5652" b="6425"/>
              <a:stretch>
                <a:fillRect/>
              </a:stretch>
            </p:blipFill>
          </mc:Fallback>
        </mc:AlternateContent>
        <p:spPr>
          <a:xfrm>
            <a:off x="249471" y="2773877"/>
            <a:ext cx="3958967" cy="39021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He-rich Event of Feb 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57" y="1213404"/>
            <a:ext cx="9144000" cy="1631763"/>
          </a:xfrm>
        </p:spPr>
        <p:txBody>
          <a:bodyPr numCol="2">
            <a:normAutofit/>
          </a:bodyPr>
          <a:lstStyle/>
          <a:p>
            <a:r>
              <a:rPr lang="en-US" sz="2400" dirty="0" smtClean="0"/>
              <a:t>Seen by STEREO-A+B (and ACE)</a:t>
            </a:r>
          </a:p>
          <a:p>
            <a:r>
              <a:rPr lang="en-US" sz="2400" baseline="30000" dirty="0" smtClean="0"/>
              <a:t>3</a:t>
            </a:r>
            <a:r>
              <a:rPr lang="en-US" sz="2400" dirty="0" smtClean="0"/>
              <a:t>He time profile different in STEREO-A not in STEREO-B</a:t>
            </a:r>
          </a:p>
          <a:p>
            <a:r>
              <a:rPr lang="en-US" sz="2400" dirty="0" smtClean="0"/>
              <a:t>Composition different</a:t>
            </a:r>
          </a:p>
          <a:p>
            <a:r>
              <a:rPr lang="en-US" sz="2400" dirty="0" smtClean="0"/>
              <a:t>Anisotropy </a:t>
            </a:r>
          </a:p>
          <a:p>
            <a:pPr lvl="1"/>
            <a:r>
              <a:rPr lang="en-US" sz="2000" dirty="0" smtClean="0"/>
              <a:t>Small for STEREO-A</a:t>
            </a:r>
          </a:p>
          <a:p>
            <a:pPr lvl="1"/>
            <a:r>
              <a:rPr lang="en-US" sz="2000" dirty="0" smtClean="0"/>
              <a:t>Odd angle for STEREO-B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STEREO/IMPACT TEAM MTG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110586" y="2717177"/>
            <a:ext cx="1097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STEREO-B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38146" y="2717177"/>
            <a:ext cx="110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STEREO-A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euvi A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0679" y="4428026"/>
            <a:ext cx="2566054" cy="2566054"/>
          </a:xfrm>
          <a:prstGeom prst="rect">
            <a:avLst/>
          </a:prstGeom>
        </p:spPr>
      </p:pic>
      <p:pic>
        <p:nvPicPr>
          <p:cNvPr id="11" name="Picture 10" descr="euvi B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480" y="4479279"/>
            <a:ext cx="27432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He-rich Event of Feb 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256747"/>
          </a:xfrm>
        </p:spPr>
        <p:txBody>
          <a:bodyPr>
            <a:normAutofit/>
          </a:bodyPr>
          <a:lstStyle/>
          <a:p>
            <a:r>
              <a:rPr lang="en-US" dirty="0" smtClean="0"/>
              <a:t>Are these the same events?</a:t>
            </a:r>
          </a:p>
          <a:p>
            <a:pPr lvl="1"/>
            <a:r>
              <a:rPr lang="en-US" baseline="30000" dirty="0" smtClean="0"/>
              <a:t>4</a:t>
            </a:r>
            <a:r>
              <a:rPr lang="en-US" dirty="0" smtClean="0"/>
              <a:t>He profiles similar, why not </a:t>
            </a:r>
            <a:r>
              <a:rPr lang="en-US" baseline="30000" dirty="0" smtClean="0"/>
              <a:t>3</a:t>
            </a:r>
            <a:r>
              <a:rPr lang="en-US" dirty="0" smtClean="0"/>
              <a:t>He?</a:t>
            </a:r>
          </a:p>
          <a:p>
            <a:pPr lvl="1"/>
            <a:r>
              <a:rPr lang="en-US" dirty="0" smtClean="0"/>
              <a:t>Possible that </a:t>
            </a:r>
            <a:r>
              <a:rPr lang="en-US" baseline="30000" dirty="0" smtClean="0"/>
              <a:t>3</a:t>
            </a:r>
            <a:r>
              <a:rPr lang="en-US" dirty="0" smtClean="0"/>
              <a:t>He in STEREO-B is all spillover</a:t>
            </a:r>
          </a:p>
          <a:p>
            <a:pPr lvl="1"/>
            <a:r>
              <a:rPr lang="en-US" dirty="0" smtClean="0"/>
              <a:t>But would expect to see </a:t>
            </a:r>
            <a:r>
              <a:rPr lang="en-US" baseline="30000" dirty="0" smtClean="0"/>
              <a:t>3</a:t>
            </a:r>
            <a:r>
              <a:rPr lang="en-US" dirty="0" smtClean="0"/>
              <a:t>He towards end of event</a:t>
            </a:r>
          </a:p>
          <a:p>
            <a:r>
              <a:rPr lang="en-US" dirty="0" smtClean="0"/>
              <a:t>How can it span 130+°?</a:t>
            </a:r>
          </a:p>
          <a:p>
            <a:pPr lvl="1"/>
            <a:r>
              <a:rPr lang="en-US" dirty="0" smtClean="0"/>
              <a:t>CME? (none listed)</a:t>
            </a:r>
          </a:p>
          <a:p>
            <a:pPr lvl="1"/>
            <a:r>
              <a:rPr lang="en-US" dirty="0" smtClean="0"/>
              <a:t>Suggestion of CME in COR1 movies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STEREO/IMPACT TEAM MTG</a:t>
            </a:r>
            <a:endParaRPr lang="en-US" dirty="0"/>
          </a:p>
        </p:txBody>
      </p:sp>
      <p:pic>
        <p:nvPicPr>
          <p:cNvPr id="12" name="Picture 11" descr="eit.png"/>
          <p:cNvPicPr>
            <a:picLocks noChangeAspect="1"/>
          </p:cNvPicPr>
          <p:nvPr/>
        </p:nvPicPr>
        <p:blipFill>
          <a:blip r:embed="rId5"/>
          <a:srcRect l="7787"/>
          <a:stretch>
            <a:fillRect/>
          </a:stretch>
        </p:blipFill>
        <p:spPr>
          <a:xfrm>
            <a:off x="5669813" y="4828961"/>
            <a:ext cx="1871037" cy="2029039"/>
          </a:xfrm>
          <a:prstGeom prst="rect">
            <a:avLst/>
          </a:prstGeom>
        </p:spPr>
      </p:pic>
      <p:pic>
        <p:nvPicPr>
          <p:cNvPr id="7" name="Content Placeholder 6" descr="20100212_xray.gif"/>
          <p:cNvPicPr>
            <a:picLocks noGrp="1" noChangeAspect="1"/>
          </p:cNvPicPr>
          <p:nvPr>
            <p:ph sz="half" idx="2"/>
          </p:nvPr>
        </p:nvPicPr>
        <p:blipFill>
          <a:blip r:embed="rId6"/>
          <a:srcRect t="-17114" b="-17114"/>
          <a:stretch>
            <a:fillRect/>
          </a:stretch>
        </p:blipFill>
        <p:spPr>
          <a:xfrm>
            <a:off x="4648200" y="851760"/>
            <a:ext cx="4495800" cy="4525963"/>
          </a:xfrm>
        </p:spPr>
      </p:pic>
      <p:sp>
        <p:nvSpPr>
          <p:cNvPr id="14" name="TextBox 13"/>
          <p:cNvSpPr txBox="1"/>
          <p:nvPr/>
        </p:nvSpPr>
        <p:spPr>
          <a:xfrm>
            <a:off x="3414480" y="6488668"/>
            <a:ext cx="1097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66"/>
                </a:solidFill>
              </a:rPr>
              <a:t>STEREO-B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46903" y="6304002"/>
            <a:ext cx="1097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66"/>
                </a:solidFill>
              </a:rPr>
              <a:t>STEREO-A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08754" y="6454648"/>
            <a:ext cx="552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66"/>
                </a:solidFill>
              </a:rPr>
              <a:t>ACE</a:t>
            </a:r>
            <a:endParaRPr lang="en-US" dirty="0">
              <a:solidFill>
                <a:srgbClr val="FFFF66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339120" y="5241643"/>
            <a:ext cx="328590" cy="3285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5257484" y="5343703"/>
            <a:ext cx="328590" cy="3285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7540850" y="5377723"/>
            <a:ext cx="328590" cy="32859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rot="16200000" flipH="1">
            <a:off x="7334595" y="2213484"/>
            <a:ext cx="922811" cy="1133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90331" y="1757747"/>
            <a:ext cx="752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N31E20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He-rich Event of Feb 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3934854" cy="4525963"/>
          </a:xfrm>
        </p:spPr>
        <p:txBody>
          <a:bodyPr/>
          <a:lstStyle/>
          <a:p>
            <a:r>
              <a:rPr lang="en-US" dirty="0" smtClean="0"/>
              <a:t>Later </a:t>
            </a:r>
            <a:r>
              <a:rPr lang="en-US" baseline="30000" dirty="0" smtClean="0"/>
              <a:t>3</a:t>
            </a:r>
            <a:r>
              <a:rPr lang="en-US" dirty="0" smtClean="0"/>
              <a:t>He may be separate event not </a:t>
            </a:r>
            <a:br>
              <a:rPr lang="en-US" dirty="0" smtClean="0"/>
            </a:br>
            <a:r>
              <a:rPr lang="en-US" dirty="0" smtClean="0"/>
              <a:t>seen by STEREO-B</a:t>
            </a:r>
          </a:p>
          <a:p>
            <a:pPr lvl="1"/>
            <a:r>
              <a:rPr lang="en-US" dirty="0" smtClean="0"/>
              <a:t>Second injection on 15-Feb</a:t>
            </a:r>
            <a:endParaRPr lang="en-US" dirty="0"/>
          </a:p>
        </p:txBody>
      </p:sp>
      <p:pic>
        <p:nvPicPr>
          <p:cNvPr id="7" name="Content Placeholder 6" descr="beacon_sep_7day.gif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-5875" r="-5875" b="28367"/>
          <a:stretch>
            <a:fillRect/>
          </a:stretch>
        </p:blipFill>
        <p:spPr>
          <a:xfrm>
            <a:off x="3313784" y="1452779"/>
            <a:ext cx="6068356" cy="4376095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STEREO/IMPACT TEAM MTG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75859" y="5828874"/>
            <a:ext cx="82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15-Feb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347725" y="5828874"/>
            <a:ext cx="82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12-Feb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075934" y="5828874"/>
            <a:ext cx="82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12-Feb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918966" y="5828874"/>
            <a:ext cx="828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15-Feb</a:t>
            </a:r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rot="5400000" flipH="1" flipV="1">
            <a:off x="2636971" y="3714537"/>
            <a:ext cx="422867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 flipH="1" flipV="1">
            <a:off x="3499577" y="3714537"/>
            <a:ext cx="422867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5346350" y="3714537"/>
            <a:ext cx="422867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 flipH="1" flipV="1">
            <a:off x="6209751" y="3714537"/>
            <a:ext cx="4228674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Content Placeholder 6" descr="profile 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t="1702" b="2110"/>
              <a:stretch>
                <a:fillRect/>
              </a:stretch>
            </p:blipFill>
          </mc:Choice>
          <mc:Fallback>
            <p:blipFill>
              <a:blip r:embed="rId5"/>
              <a:srcRect t="1702" b="2110"/>
              <a:stretch>
                <a:fillRect/>
              </a:stretch>
            </p:blipFill>
          </mc:Fallback>
        </mc:AlternateContent>
        <p:spPr>
          <a:xfrm>
            <a:off x="76200" y="3804528"/>
            <a:ext cx="3552484" cy="279577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9" name="TextBox 18"/>
          <p:cNvSpPr txBox="1"/>
          <p:nvPr/>
        </p:nvSpPr>
        <p:spPr>
          <a:xfrm>
            <a:off x="2005557" y="4163969"/>
            <a:ext cx="1170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STEREO-A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107617" y="4163969"/>
            <a:ext cx="1010787" cy="1962194"/>
          </a:xfrm>
          <a:prstGeom prst="rect">
            <a:avLst/>
          </a:prstGeom>
          <a:solidFill>
            <a:srgbClr val="FFFF66">
              <a:alpha val="47000"/>
            </a:srgbClr>
          </a:solidFill>
          <a:ln>
            <a:solidFill>
              <a:srgbClr val="FFFF6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Content Placeholder 21" descr="euvi 1.tiff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335" b="-335"/>
          <a:stretch>
            <a:fillRect/>
          </a:stretch>
        </p:blipFill>
        <p:spPr>
          <a:xfrm>
            <a:off x="4657344" y="1600866"/>
            <a:ext cx="4495800" cy="4525963"/>
          </a:xfrm>
        </p:spPr>
      </p:pic>
      <p:pic>
        <p:nvPicPr>
          <p:cNvPr id="23" name="Picture 22" descr="euvi 2.tif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008" y="1600866"/>
            <a:ext cx="4517136" cy="4525941"/>
          </a:xfrm>
          <a:prstGeom prst="rect">
            <a:avLst/>
          </a:prstGeom>
        </p:spPr>
      </p:pic>
      <p:pic>
        <p:nvPicPr>
          <p:cNvPr id="24" name="Picture 23" descr="euvi 3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7720" y="1600832"/>
            <a:ext cx="4517136" cy="4525975"/>
          </a:xfrm>
          <a:prstGeom prst="rect">
            <a:avLst/>
          </a:prstGeom>
        </p:spPr>
      </p:pic>
      <p:pic>
        <p:nvPicPr>
          <p:cNvPr id="25" name="Picture 24" descr="euvi 4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864" y="1600527"/>
            <a:ext cx="4526280" cy="4526280"/>
          </a:xfrm>
          <a:prstGeom prst="rect">
            <a:avLst/>
          </a:prstGeom>
        </p:spPr>
      </p:pic>
      <p:pic>
        <p:nvPicPr>
          <p:cNvPr id="27" name="Picture 26" descr="euvi 5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6864" y="1598922"/>
            <a:ext cx="4517136" cy="4525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He-rich Event of Feb 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3934854" cy="4525963"/>
          </a:xfrm>
        </p:spPr>
        <p:txBody>
          <a:bodyPr/>
          <a:lstStyle/>
          <a:p>
            <a:r>
              <a:rPr lang="en-US" dirty="0" smtClean="0"/>
              <a:t>Later </a:t>
            </a:r>
            <a:r>
              <a:rPr lang="en-US" baseline="30000" dirty="0" smtClean="0"/>
              <a:t>3</a:t>
            </a:r>
            <a:r>
              <a:rPr lang="en-US" dirty="0" smtClean="0"/>
              <a:t>He may be separate event not </a:t>
            </a:r>
            <a:br>
              <a:rPr lang="en-US" dirty="0" smtClean="0"/>
            </a:br>
            <a:r>
              <a:rPr lang="en-US" dirty="0" smtClean="0"/>
              <a:t>seen by STEREO-B</a:t>
            </a:r>
          </a:p>
          <a:p>
            <a:pPr lvl="1"/>
            <a:r>
              <a:rPr lang="en-US" dirty="0" smtClean="0"/>
              <a:t>Second injection on 15-Feb</a:t>
            </a:r>
          </a:p>
          <a:p>
            <a:pPr lvl="1"/>
            <a:r>
              <a:rPr lang="en-US" dirty="0" smtClean="0"/>
              <a:t>STEREO-A sees jet early on 15-Feb at well connected region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STEREO/IMPACT TEAM MTG</a:t>
            </a:r>
            <a:endParaRPr lang="en-US" dirty="0"/>
          </a:p>
        </p:txBody>
      </p:sp>
      <p:pic>
        <p:nvPicPr>
          <p:cNvPr id="26" name="Picture 25" descr="euvi 6.tif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17720" y="1598922"/>
            <a:ext cx="4526280" cy="4526280"/>
          </a:xfrm>
          <a:prstGeom prst="rect">
            <a:avLst/>
          </a:prstGeom>
        </p:spPr>
      </p:pic>
      <p:sp>
        <p:nvSpPr>
          <p:cNvPr id="28" name="Oval 27"/>
          <p:cNvSpPr/>
          <p:nvPr/>
        </p:nvSpPr>
        <p:spPr>
          <a:xfrm>
            <a:off x="7472821" y="3254644"/>
            <a:ext cx="646393" cy="64639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Continuing Increase in Activity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Sunspot number continues to rise</a:t>
            </a:r>
          </a:p>
          <a:p>
            <a:r>
              <a:rPr lang="en-US" dirty="0" smtClean="0"/>
              <a:t>Expect continued increase in activity</a:t>
            </a:r>
          </a:p>
          <a:p>
            <a:r>
              <a:rPr lang="en-US" dirty="0" smtClean="0"/>
              <a:t>Challenge is identifying sources for multiple spacecraft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STEREO/IMPACT TEAM MTG</a:t>
            </a:r>
            <a:endParaRPr lang="en-US" dirty="0"/>
          </a:p>
        </p:txBody>
      </p:sp>
      <p:pic>
        <p:nvPicPr>
          <p:cNvPr id="8" name="Content Placeholder 7" descr="sunspot.gif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15894" b="-1589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Solar Activity is Increasing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107636" cy="5256747"/>
          </a:xfrm>
        </p:spPr>
        <p:txBody>
          <a:bodyPr>
            <a:normAutofit/>
          </a:bodyPr>
          <a:lstStyle/>
          <a:p>
            <a:r>
              <a:rPr lang="en-US" dirty="0" smtClean="0"/>
              <a:t>2008 transition from CIR to SEP events</a:t>
            </a:r>
          </a:p>
          <a:p>
            <a:pPr lvl="1"/>
            <a:r>
              <a:rPr lang="en-US" dirty="0" smtClean="0"/>
              <a:t>Although quiet still see small activity</a:t>
            </a:r>
          </a:p>
          <a:p>
            <a:pPr lvl="1"/>
            <a:r>
              <a:rPr lang="en-US" dirty="0" smtClean="0"/>
              <a:t>ULEIS sees more because of lower energy and higher sensitivity</a:t>
            </a:r>
          </a:p>
          <a:p>
            <a:r>
              <a:rPr lang="en-US" dirty="0" smtClean="0"/>
              <a:t>Most 2009 events seen at 1 or 2 </a:t>
            </a:r>
            <a:r>
              <a:rPr lang="en-US" dirty="0" err="1" smtClean="0"/>
              <a:t>s/c</a:t>
            </a:r>
            <a:endParaRPr lang="en-US" dirty="0" smtClean="0"/>
          </a:p>
          <a:p>
            <a:pPr lvl="1"/>
            <a:r>
              <a:rPr lang="en-US" dirty="0" smtClean="0"/>
              <a:t>Slightly larger events in 2010</a:t>
            </a:r>
          </a:p>
        </p:txBody>
      </p:sp>
      <p:pic>
        <p:nvPicPr>
          <p:cNvPr id="8" name="Content Placeholder 7" descr="let003at_001.pdf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3"/>
              <a:srcRect l="3302" t="4410" r="8418" b="48258"/>
              <a:stretch>
                <a:fillRect/>
              </a:stretch>
            </p:blipFill>
          </mc:Choice>
          <mc:Fallback>
            <p:blipFill>
              <a:blip r:embed="rId4"/>
              <a:srcRect l="3302" t="4410" r="8418" b="48258"/>
              <a:stretch>
                <a:fillRect/>
              </a:stretch>
            </p:blipFill>
          </mc:Fallback>
        </mc:AlternateContent>
        <p:spPr>
          <a:xfrm>
            <a:off x="4107636" y="1600200"/>
            <a:ext cx="5036364" cy="2086601"/>
          </a:xfrm>
          <a:solidFill>
            <a:schemeClr val="tx1"/>
          </a:solidFill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STEREO/IMPACT TEAM MTG</a:t>
            </a:r>
            <a:endParaRPr lang="en-US" dirty="0"/>
          </a:p>
        </p:txBody>
      </p:sp>
      <p:pic>
        <p:nvPicPr>
          <p:cNvPr id="9" name="Picture 8" descr="let003at_00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l="4234" t="6119" r="15782" b="50000"/>
              <a:stretch>
                <a:fillRect/>
              </a:stretch>
            </p:blipFill>
          </mc:Choice>
          <mc:Fallback>
            <p:blipFill>
              <a:blip r:embed="rId6"/>
              <a:srcRect l="4234" t="6119" r="15782" b="50000"/>
              <a:stretch>
                <a:fillRect/>
              </a:stretch>
            </p:blipFill>
          </mc:Fallback>
        </mc:AlternateContent>
        <p:spPr>
          <a:xfrm>
            <a:off x="4313314" y="4397558"/>
            <a:ext cx="4830686" cy="2047939"/>
          </a:xfrm>
          <a:prstGeom prst="rect">
            <a:avLst/>
          </a:prstGeom>
          <a:solidFill>
            <a:srgbClr val="FFFFFF"/>
          </a:solidFill>
        </p:spPr>
      </p:pic>
      <p:cxnSp>
        <p:nvCxnSpPr>
          <p:cNvPr id="11" name="Straight Connector 10"/>
          <p:cNvCxnSpPr/>
          <p:nvPr/>
        </p:nvCxnSpPr>
        <p:spPr>
          <a:xfrm rot="10800000" flipV="1">
            <a:off x="4796667" y="3686800"/>
            <a:ext cx="3492608" cy="71075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8631892" y="3968659"/>
            <a:ext cx="698622" cy="15917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</a:t>
            </a:r>
            <a:r>
              <a:rPr lang="en-US" baseline="30000" dirty="0" smtClean="0"/>
              <a:t>3</a:t>
            </a:r>
            <a:r>
              <a:rPr lang="en-US" dirty="0" smtClean="0"/>
              <a:t>He-rich Events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Several events were seen by STEREO-B/A and ACE</a:t>
            </a:r>
          </a:p>
          <a:p>
            <a:r>
              <a:rPr lang="en-US" dirty="0" smtClean="0"/>
              <a:t>1 event seen by all 3</a:t>
            </a:r>
          </a:p>
          <a:p>
            <a:r>
              <a:rPr lang="en-US" dirty="0" smtClean="0"/>
              <a:t>Two examples</a:t>
            </a:r>
          </a:p>
          <a:p>
            <a:pPr lvl="1"/>
            <a:r>
              <a:rPr lang="en-US" dirty="0" smtClean="0"/>
              <a:t>Feb 2 (ACE + STEREO-A)</a:t>
            </a:r>
          </a:p>
          <a:p>
            <a:pPr lvl="1"/>
            <a:r>
              <a:rPr lang="en-US" dirty="0" smtClean="0"/>
              <a:t>Feb 12 (all 3 spacecraft)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STEREO/IMPACT TEAM MTG</a:t>
            </a:r>
            <a:endParaRPr lang="en-US" dirty="0"/>
          </a:p>
        </p:txBody>
      </p:sp>
      <p:pic>
        <p:nvPicPr>
          <p:cNvPr id="7" name="Content Placeholder 6" descr="let003at_003.pdf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3"/>
              <a:srcRect l="3807" t="5390" r="15733" b="47931"/>
              <a:stretch>
                <a:fillRect/>
              </a:stretch>
            </p:blipFill>
          </mc:Choice>
          <mc:Fallback>
            <p:blipFill>
              <a:blip r:embed="rId4"/>
              <a:srcRect l="3807" t="5390" r="15733" b="47931"/>
              <a:stretch>
                <a:fillRect/>
              </a:stretch>
            </p:blipFill>
          </mc:Fallback>
        </mc:AlternateContent>
        <p:spPr>
          <a:xfrm>
            <a:off x="4153923" y="1600200"/>
            <a:ext cx="4955300" cy="222145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Rectangle 8"/>
          <p:cNvSpPr/>
          <p:nvPr/>
        </p:nvSpPr>
        <p:spPr>
          <a:xfrm>
            <a:off x="6463593" y="1769075"/>
            <a:ext cx="238133" cy="1659925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081225" y="1769075"/>
            <a:ext cx="380255" cy="1659925"/>
          </a:xfrm>
          <a:prstGeom prst="rect">
            <a:avLst/>
          </a:prstGeom>
          <a:noFill/>
          <a:ln w="381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smtClean="0"/>
              <a:t>3</a:t>
            </a:r>
            <a:r>
              <a:rPr lang="en-US" smtClean="0"/>
              <a:t>He-rich Event of Feb 2</a:t>
            </a:r>
            <a:endParaRPr lang="en-US" dirty="0"/>
          </a:p>
        </p:txBody>
      </p:sp>
      <p:pic>
        <p:nvPicPr>
          <p:cNvPr id="12" name="Content Placeholder 11" descr="histogram.pdf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3"/>
              <a:srcRect t="-9715" b="2243"/>
              <a:stretch>
                <a:fillRect/>
              </a:stretch>
            </p:blipFill>
          </mc:Choice>
          <mc:Fallback>
            <p:blipFill>
              <a:blip r:embed="rId4"/>
              <a:srcRect t="-9715" b="2243"/>
              <a:stretch>
                <a:fillRect/>
              </a:stretch>
            </p:blipFill>
          </mc:Fallback>
        </mc:AlternateContent>
        <p:spPr>
          <a:xfrm>
            <a:off x="6089385" y="4302220"/>
            <a:ext cx="3054615" cy="2554725"/>
          </a:xfrm>
          <a:solidFill>
            <a:srgbClr val="FFFFFF"/>
          </a:solidFill>
        </p:spPr>
      </p:pic>
      <p:pic>
        <p:nvPicPr>
          <p:cNvPr id="13" name="Content Placeholder 12" descr="time profile.pdf"/>
          <p:cNvPicPr>
            <a:picLocks noGrp="1" noChangeAspect="1"/>
          </p:cNvPicPr>
          <p:nvPr>
            <p:ph sz="half" idx="1"/>
          </p:nvPr>
        </p:nvPicPr>
        <mc:AlternateContent>
          <mc:Choice xmlns:ma="http://schemas.microsoft.com/office/mac/drawingml/2008/main" Requires="ma">
            <p:blipFill>
              <a:blip r:embed="rId5"/>
              <a:srcRect t="3244" r="3145" b="260"/>
              <a:stretch>
                <a:fillRect/>
              </a:stretch>
            </p:blipFill>
          </mc:Choice>
          <mc:Fallback>
            <p:blipFill>
              <a:blip r:embed="rId6"/>
              <a:srcRect t="3244" r="3145" b="260"/>
              <a:stretch>
                <a:fillRect/>
              </a:stretch>
            </p:blipFill>
          </mc:Fallback>
        </mc:AlternateContent>
        <p:spPr>
          <a:xfrm>
            <a:off x="5601781" y="1417637"/>
            <a:ext cx="3542218" cy="2887425"/>
          </a:xfrm>
          <a:solidFill>
            <a:srgbClr val="FFFFFF"/>
          </a:solidFill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7064168" y="4305062"/>
            <a:ext cx="521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FF0000"/>
                </a:solidFill>
              </a:rPr>
              <a:t>3</a:t>
            </a:r>
            <a:r>
              <a:rPr lang="en-US" dirty="0" smtClean="0">
                <a:solidFill>
                  <a:srgbClr val="FF0000"/>
                </a:solidFill>
              </a:rPr>
              <a:t>He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14919" y="4305062"/>
            <a:ext cx="521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>
                <a:solidFill>
                  <a:srgbClr val="0000FF"/>
                </a:solidFill>
              </a:rPr>
              <a:t>4</a:t>
            </a:r>
            <a:r>
              <a:rPr lang="en-US" dirty="0" smtClean="0">
                <a:solidFill>
                  <a:srgbClr val="0000FF"/>
                </a:solidFill>
              </a:rPr>
              <a:t>He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0" y="1600200"/>
            <a:ext cx="4495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"/>
              <a:tabLst/>
              <a:defRPr/>
            </a:pP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He-rich throughout event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"/>
              <a:tabLst/>
              <a:defRPr/>
            </a:pPr>
            <a:r>
              <a:rPr lang="en-US" sz="2800" dirty="0" smtClean="0">
                <a:solidFill>
                  <a:srgbClr val="FFFF66"/>
                </a:solidFill>
                <a:latin typeface="Arial"/>
                <a:cs typeface="Arial"/>
              </a:rPr>
              <a:t>Enhancement is high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914919" y="1754512"/>
            <a:ext cx="110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STEREO-A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He-rich Event of Feb 2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STEREO/IMPACT TEAM MTG</a:t>
            </a:r>
            <a:endParaRPr lang="en-US" dirty="0"/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0" y="1600200"/>
            <a:ext cx="4495800" cy="52259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"/>
              <a:tabLst/>
              <a:defRPr/>
            </a:pPr>
            <a:r>
              <a:rPr kumimoji="0" lang="en-US" sz="28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3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He-rich throughout event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"/>
              <a:tabLst/>
              <a:defRPr/>
            </a:pPr>
            <a:r>
              <a:rPr lang="en-US" sz="2800" dirty="0" smtClean="0">
                <a:solidFill>
                  <a:srgbClr val="FFFF66"/>
                </a:solidFill>
                <a:latin typeface="Arial"/>
                <a:cs typeface="Arial"/>
              </a:rPr>
              <a:t>Enhancement is high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"/>
              <a:tabLst/>
              <a:defRPr/>
            </a:pPr>
            <a:r>
              <a:rPr lang="en-US" sz="2800" dirty="0" smtClean="0">
                <a:solidFill>
                  <a:srgbClr val="FFFF66"/>
                </a:solidFill>
                <a:latin typeface="Arial"/>
                <a:cs typeface="Arial"/>
              </a:rPr>
              <a:t>Strong anisotropy from 45° to Sun-line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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evidence of CME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charset="2"/>
              <a:buChar char=""/>
              <a:tabLst/>
              <a:defRPr/>
            </a:pPr>
            <a:r>
              <a:rPr lang="en-US" sz="2800" baseline="0" dirty="0" smtClean="0">
                <a:solidFill>
                  <a:srgbClr val="FFFF66"/>
                </a:solidFill>
                <a:latin typeface="Arial"/>
                <a:cs typeface="Arial"/>
              </a:rPr>
              <a:t>Type III </a:t>
            </a:r>
            <a:br>
              <a:rPr lang="en-US" sz="2800" baseline="0" dirty="0" smtClean="0">
                <a:solidFill>
                  <a:srgbClr val="FFFF66"/>
                </a:solidFill>
                <a:latin typeface="Arial"/>
                <a:cs typeface="Arial"/>
              </a:rPr>
            </a:br>
            <a:r>
              <a:rPr lang="en-US" sz="2800" baseline="0" dirty="0" smtClean="0">
                <a:solidFill>
                  <a:srgbClr val="FFFF66"/>
                </a:solidFill>
                <a:latin typeface="Arial"/>
                <a:cs typeface="Arial"/>
              </a:rPr>
              <a:t>bursts on </a:t>
            </a:r>
            <a:br>
              <a:rPr lang="en-US" sz="2800" baseline="0" dirty="0" smtClean="0">
                <a:solidFill>
                  <a:srgbClr val="FFFF66"/>
                </a:solidFill>
                <a:latin typeface="Arial"/>
                <a:cs typeface="Arial"/>
              </a:rPr>
            </a:br>
            <a:r>
              <a:rPr lang="en-US" sz="2800" baseline="0" dirty="0" smtClean="0">
                <a:solidFill>
                  <a:srgbClr val="FFFF66"/>
                </a:solidFill>
                <a:latin typeface="Arial"/>
                <a:cs typeface="Arial"/>
              </a:rPr>
              <a:t>SWAVES-A</a:t>
            </a:r>
          </a:p>
        </p:txBody>
      </p:sp>
      <p:pic>
        <p:nvPicPr>
          <p:cNvPr id="24" name="Content Placeholder 23" descr="20100202_121400_n4euA_171.jpg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 t="-335" b="-335"/>
          <a:stretch>
            <a:fillRect/>
          </a:stretch>
        </p:blipFill>
        <p:spPr>
          <a:xfrm>
            <a:off x="5952618" y="3659602"/>
            <a:ext cx="3175507" cy="3196812"/>
          </a:xfrm>
        </p:spPr>
      </p:pic>
      <p:pic>
        <p:nvPicPr>
          <p:cNvPr id="15" name="Content Placeholder 14" descr="anisotropy.pdf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4"/>
              <a:srcRect l="10869" t="2214" r="6905" b="6980"/>
              <a:stretch>
                <a:fillRect/>
              </a:stretch>
            </p:blipFill>
          </mc:Choice>
          <mc:Fallback>
            <p:blipFill>
              <a:blip r:embed="rId5"/>
              <a:srcRect l="10869" t="2214" r="6905" b="6980"/>
              <a:stretch>
                <a:fillRect/>
              </a:stretch>
            </p:blipFill>
          </mc:Fallback>
        </mc:AlternateContent>
        <p:spPr>
          <a:xfrm>
            <a:off x="6939858" y="1444463"/>
            <a:ext cx="2188174" cy="2215138"/>
          </a:xfrm>
          <a:solidFill>
            <a:srgbClr val="FFFFFF"/>
          </a:solidFill>
        </p:spPr>
      </p:pic>
      <p:cxnSp>
        <p:nvCxnSpPr>
          <p:cNvPr id="20" name="Straight Arrow Connector 19"/>
          <p:cNvCxnSpPr/>
          <p:nvPr/>
        </p:nvCxnSpPr>
        <p:spPr>
          <a:xfrm rot="16200000" flipV="1">
            <a:off x="6928816" y="1614260"/>
            <a:ext cx="350936" cy="1134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917174" y="1711180"/>
            <a:ext cx="417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0000FF"/>
                </a:solidFill>
              </a:rPr>
              <a:t>Sun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26406" y="4059800"/>
            <a:ext cx="1105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STEREO-A</a:t>
            </a:r>
          </a:p>
          <a:p>
            <a:pPr algn="r"/>
            <a:r>
              <a:rPr lang="en-US" dirty="0" smtClean="0"/>
              <a:t>EUVI</a:t>
            </a:r>
            <a:endParaRPr lang="en-US" dirty="0"/>
          </a:p>
        </p:txBody>
      </p:sp>
      <p:pic>
        <p:nvPicPr>
          <p:cNvPr id="26" name="Picture 25" descr="swaves_summary_20100202_g.png"/>
          <p:cNvPicPr>
            <a:picLocks noChangeAspect="1"/>
          </p:cNvPicPr>
          <p:nvPr/>
        </p:nvPicPr>
        <p:blipFill>
          <a:blip r:embed="rId6"/>
          <a:srcRect l="5568" t="16644" r="7524" b="6380"/>
          <a:stretch>
            <a:fillRect/>
          </a:stretch>
        </p:blipFill>
        <p:spPr>
          <a:xfrm>
            <a:off x="2590800" y="4525228"/>
            <a:ext cx="3361818" cy="2300906"/>
          </a:xfrm>
          <a:prstGeom prst="rect">
            <a:avLst/>
          </a:prstGeom>
        </p:spPr>
      </p:pic>
      <p:pic>
        <p:nvPicPr>
          <p:cNvPr id="27" name="Picture 26" descr="STEREO position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0426" y="1417638"/>
            <a:ext cx="2886748" cy="230939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999962" y="2642272"/>
            <a:ext cx="4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65°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747021" y="2610006"/>
            <a:ext cx="496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71°</a:t>
            </a:r>
            <a:endParaRPr lang="en-US" dirty="0"/>
          </a:p>
        </p:txBody>
      </p:sp>
      <p:sp>
        <p:nvSpPr>
          <p:cNvPr id="30" name="Oval 29"/>
          <p:cNvSpPr/>
          <p:nvPr/>
        </p:nvSpPr>
        <p:spPr>
          <a:xfrm>
            <a:off x="7516930" y="5352584"/>
            <a:ext cx="773591" cy="7735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let003at_003.pdf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3"/>
              <a:srcRect l="3555" t="21286" r="53567" b="49890"/>
              <a:stretch>
                <a:fillRect/>
              </a:stretch>
            </p:blipFill>
          </mc:Choice>
          <mc:Fallback>
            <p:blipFill>
              <a:blip r:embed="rId4"/>
              <a:srcRect l="3555" t="21286" r="53567" b="49890"/>
              <a:stretch>
                <a:fillRect/>
              </a:stretch>
            </p:blipFill>
          </mc:Fallback>
        </mc:AlternateContent>
        <p:spPr>
          <a:xfrm>
            <a:off x="3502223" y="3429000"/>
            <a:ext cx="5641777" cy="2930614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He-rich Event of Feb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Not sure that ACE and STEREO-A are seeing same event</a:t>
            </a:r>
          </a:p>
          <a:p>
            <a:pPr lvl="1"/>
            <a:r>
              <a:rPr lang="en-US" dirty="0" smtClean="0"/>
              <a:t>Start time is a little different</a:t>
            </a:r>
          </a:p>
          <a:p>
            <a:pPr lvl="1"/>
            <a:r>
              <a:rPr lang="en-US" dirty="0" smtClean="0"/>
              <a:t>Composition seems </a:t>
            </a:r>
            <a:br>
              <a:rPr lang="en-US" dirty="0" smtClean="0"/>
            </a:br>
            <a:r>
              <a:rPr lang="en-US" dirty="0" smtClean="0"/>
              <a:t>different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STEREO/IMPACT TEAM MTG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8007084" y="4050586"/>
            <a:ext cx="1243172" cy="1588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8065372" y="5271078"/>
            <a:ext cx="1243172" cy="15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He-rich Event of Feb 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256747"/>
          </a:xfrm>
        </p:spPr>
        <p:txBody>
          <a:bodyPr>
            <a:normAutofit/>
          </a:bodyPr>
          <a:lstStyle/>
          <a:p>
            <a:r>
              <a:rPr lang="en-US" dirty="0" smtClean="0"/>
              <a:t>Not sure that ACE and STEREO-A are seeing same event</a:t>
            </a:r>
          </a:p>
          <a:p>
            <a:pPr lvl="1"/>
            <a:r>
              <a:rPr lang="en-US" dirty="0" smtClean="0"/>
              <a:t>Start time is a little different</a:t>
            </a:r>
          </a:p>
          <a:p>
            <a:pPr lvl="1"/>
            <a:r>
              <a:rPr lang="en-US" dirty="0" smtClean="0"/>
              <a:t>Composition seems </a:t>
            </a:r>
            <a:br>
              <a:rPr lang="en-US" dirty="0" smtClean="0"/>
            </a:br>
            <a:r>
              <a:rPr lang="en-US" dirty="0" smtClean="0"/>
              <a:t>different</a:t>
            </a:r>
          </a:p>
          <a:p>
            <a:pPr lvl="1"/>
            <a:r>
              <a:rPr lang="en-US" dirty="0" smtClean="0"/>
              <a:t>But, no other AR candidates for ACE</a:t>
            </a:r>
          </a:p>
          <a:p>
            <a:r>
              <a:rPr lang="en-US" dirty="0" smtClean="0"/>
              <a:t>Flare too small for GOES?</a:t>
            </a:r>
          </a:p>
          <a:p>
            <a:pPr lvl="1"/>
            <a:r>
              <a:rPr lang="en-US" dirty="0" smtClean="0"/>
              <a:t>Maybe in 0.5-4 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STEREO/IMPACT TEAM MTG</a:t>
            </a:r>
            <a:endParaRPr lang="en-US" dirty="0"/>
          </a:p>
        </p:txBody>
      </p:sp>
      <p:pic>
        <p:nvPicPr>
          <p:cNvPr id="11" name="Content Placeholder 10" descr="soho_eit_171.jpg"/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-335" b="-335"/>
          <a:stretch>
            <a:fillRect/>
          </a:stretch>
        </p:blipFill>
        <p:spPr>
          <a:xfrm>
            <a:off x="4572000" y="1600200"/>
            <a:ext cx="2385576" cy="2401581"/>
          </a:xfrm>
        </p:spPr>
      </p:pic>
      <p:pic>
        <p:nvPicPr>
          <p:cNvPr id="13" name="Picture 12" descr="20100202_221400_n4euA_171.jpg"/>
          <p:cNvPicPr>
            <a:picLocks noChangeAspect="1"/>
          </p:cNvPicPr>
          <p:nvPr/>
        </p:nvPicPr>
        <p:blipFill>
          <a:blip r:embed="rId4"/>
          <a:srcRect l="13888"/>
          <a:stretch>
            <a:fillRect/>
          </a:stretch>
        </p:blipFill>
        <p:spPr>
          <a:xfrm>
            <a:off x="6957576" y="1311516"/>
            <a:ext cx="2404534" cy="279232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07226" y="1595749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SOHO EIT</a:t>
            </a:r>
            <a:endParaRPr lang="en-US" dirty="0"/>
          </a:p>
        </p:txBody>
      </p:sp>
      <p:pic>
        <p:nvPicPr>
          <p:cNvPr id="17" name="Picture 16" descr="20100202_xray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0" y="3808947"/>
            <a:ext cx="4064000" cy="3048000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>
          <a:xfrm flipV="1">
            <a:off x="3413231" y="6203102"/>
            <a:ext cx="4501836" cy="39243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He-rich Event of Feb 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57" y="1213404"/>
            <a:ext cx="9144000" cy="1631763"/>
          </a:xfrm>
        </p:spPr>
        <p:txBody>
          <a:bodyPr numCol="2">
            <a:normAutofit/>
          </a:bodyPr>
          <a:lstStyle/>
          <a:p>
            <a:r>
              <a:rPr lang="en-US" sz="2400" dirty="0" smtClean="0"/>
              <a:t>Seen by STEREO-A+B (and ACE)</a:t>
            </a:r>
          </a:p>
          <a:p>
            <a:r>
              <a:rPr lang="en-US" sz="2400" baseline="30000" dirty="0" smtClean="0"/>
              <a:t>3</a:t>
            </a:r>
            <a:r>
              <a:rPr lang="en-US" sz="2400" dirty="0" smtClean="0"/>
              <a:t>He time profile different in STEREO-A not in STEREO-B</a:t>
            </a:r>
          </a:p>
        </p:txBody>
      </p:sp>
      <p:pic>
        <p:nvPicPr>
          <p:cNvPr id="7" name="Content Placeholder 6" descr="profile A.pdf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3"/>
              <a:srcRect t="1702" b="2110"/>
              <a:stretch>
                <a:fillRect/>
              </a:stretch>
            </p:blipFill>
          </mc:Choice>
          <mc:Fallback>
            <p:blipFill>
              <a:blip r:embed="rId4"/>
              <a:srcRect t="1702" b="2110"/>
              <a:stretch>
                <a:fillRect/>
              </a:stretch>
            </p:blipFill>
          </mc:Fallback>
        </mc:AlternateContent>
        <p:spPr>
          <a:xfrm>
            <a:off x="4648200" y="3062148"/>
            <a:ext cx="4495800" cy="3538150"/>
          </a:xfrm>
          <a:solidFill>
            <a:srgbClr val="FFFFFF"/>
          </a:solidFill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smtClean="0"/>
              <a:t>STEREO/IMPACT TEAM MTG</a:t>
            </a:r>
            <a:endParaRPr lang="en-US" dirty="0"/>
          </a:p>
        </p:txBody>
      </p:sp>
      <p:pic>
        <p:nvPicPr>
          <p:cNvPr id="8" name="Picture 7" descr="profile 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 r="683" b="6683"/>
              <a:stretch>
                <a:fillRect/>
              </a:stretch>
            </p:blipFill>
          </mc:Choice>
          <mc:Fallback>
            <p:blipFill>
              <a:blip r:embed="rId6"/>
              <a:srcRect r="683" b="6683"/>
              <a:stretch>
                <a:fillRect/>
              </a:stretch>
            </p:blipFill>
          </mc:Fallback>
        </mc:AlternateContent>
        <p:spPr>
          <a:xfrm>
            <a:off x="13257" y="3016468"/>
            <a:ext cx="4482543" cy="358383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8"/>
          <p:cNvSpPr txBox="1"/>
          <p:nvPr/>
        </p:nvSpPr>
        <p:spPr>
          <a:xfrm>
            <a:off x="2732853" y="3708253"/>
            <a:ext cx="1097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STEREO-B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56992" y="3708253"/>
            <a:ext cx="110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STEREO-A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histogram 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3257" y="3326940"/>
            <a:ext cx="4604458" cy="329127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3" name="Content Placeholder 12" descr="histogram A.pdf"/>
          <p:cNvPicPr>
            <a:picLocks noGrp="1" noChangeAspect="1"/>
          </p:cNvPicPr>
          <p:nvPr>
            <p:ph sz="half" idx="2"/>
          </p:nvPr>
        </p:nvPicPr>
        <mc:AlternateContent>
          <mc:Choice xmlns:ma="http://schemas.microsoft.com/office/mac/drawingml/2008/main" Requires="ma">
            <p:blipFill>
              <a:blip r:embed="rId5"/>
              <a:srcRect t="269" b="-1328"/>
              <a:stretch>
                <a:fillRect/>
              </a:stretch>
            </p:blipFill>
          </mc:Choice>
          <mc:Fallback>
            <p:blipFill>
              <a:blip r:embed="rId6"/>
              <a:srcRect t="269" b="-1328"/>
              <a:stretch>
                <a:fillRect/>
              </a:stretch>
            </p:blipFill>
          </mc:Fallback>
        </mc:AlternateContent>
        <p:spPr>
          <a:xfrm>
            <a:off x="4648200" y="3304260"/>
            <a:ext cx="4495800" cy="3356706"/>
          </a:xfr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He-rich Event of Feb 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57" y="1213404"/>
            <a:ext cx="9144000" cy="1631763"/>
          </a:xfrm>
        </p:spPr>
        <p:txBody>
          <a:bodyPr numCol="2">
            <a:normAutofit/>
          </a:bodyPr>
          <a:lstStyle/>
          <a:p>
            <a:r>
              <a:rPr lang="en-US" sz="2400" dirty="0" smtClean="0"/>
              <a:t>Seen by STEREO-A+B (and ACE)</a:t>
            </a:r>
          </a:p>
          <a:p>
            <a:r>
              <a:rPr lang="en-US" sz="2400" baseline="30000" dirty="0" smtClean="0"/>
              <a:t>3</a:t>
            </a:r>
            <a:r>
              <a:rPr lang="en-US" sz="2400" dirty="0" smtClean="0"/>
              <a:t>He time profile different in STEREO-A not in STEREO-B</a:t>
            </a:r>
          </a:p>
          <a:p>
            <a:r>
              <a:rPr lang="en-US" sz="2400" dirty="0" smtClean="0"/>
              <a:t>Composition different 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March 23, 2010 Dublin, Ireland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 smtClean="0"/>
              <a:t>STEREO/IMPACT TEAM MTG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81779" y="3429000"/>
            <a:ext cx="1097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STEREO-B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09919" y="3429000"/>
            <a:ext cx="110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STEREO-A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1932</TotalTime>
  <Words>1533</Words>
  <Application>Microsoft Macintosh PowerPoint</Application>
  <PresentationFormat>On-screen Show (4:3)</PresentationFormat>
  <Paragraphs>164</Paragraphs>
  <Slides>14</Slides>
  <Notes>13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Recent Observations of Small Solar Energetic Particle Events</vt:lpstr>
      <vt:lpstr>Solar Activity is Increasing</vt:lpstr>
      <vt:lpstr>Examples of 3He-rich Events</vt:lpstr>
      <vt:lpstr>3He-rich Event of Feb 2</vt:lpstr>
      <vt:lpstr>3He-rich Event of Feb 2</vt:lpstr>
      <vt:lpstr>3He-rich Event of Feb 2</vt:lpstr>
      <vt:lpstr>3He-rich Event of Feb 2</vt:lpstr>
      <vt:lpstr>3He-rich Event of Feb 12</vt:lpstr>
      <vt:lpstr>3He-rich Event of Feb 12</vt:lpstr>
      <vt:lpstr>3He-rich Event of Feb 12</vt:lpstr>
      <vt:lpstr>3He-rich Event of Feb 12</vt:lpstr>
      <vt:lpstr>3He-rich Event of Feb 12</vt:lpstr>
      <vt:lpstr>3He-rich Event of Feb 12</vt:lpstr>
      <vt:lpstr>Continuing Increase in Activity</vt:lpstr>
    </vt:vector>
  </TitlesOfParts>
  <Company>Caltech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Christina Cohen</dc:creator>
  <cp:lastModifiedBy>Christina Cohen</cp:lastModifiedBy>
  <cp:revision>41</cp:revision>
  <dcterms:created xsi:type="dcterms:W3CDTF">2010-03-16T16:13:58Z</dcterms:created>
  <dcterms:modified xsi:type="dcterms:W3CDTF">2010-03-17T22:05:39Z</dcterms:modified>
</cp:coreProperties>
</file>